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Network Traffic Analysis: A Production-Grade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report details an advanced system for real-time packet capture, analysis, and performance metric computation, designed for network engineers and SREs.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86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Conclusion: A Foundation for Network Monitoring Excellence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9510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delivers a robust, extensible framework for production-grade network monitoring. It addresses complex engineering challenges with sophisticated rotation, analysis, and reporting, providing deep insights for both research and operational deployments.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6019919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"The modular design ensures high flexibility and provides a solid foundation for continuous monitoring."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764768"/>
            <a:ext cx="30480" cy="1236107"/>
          </a:xfrm>
          <a:prstGeom prst="rect">
            <a:avLst/>
          </a:prstGeom>
          <a:solidFill>
            <a:srgbClr val="EEAEF6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7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Chapter 1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27326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Challenge: Visibility into Modern Networks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49032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network-dependent systems demand deep insight into traffic characteristics for performance monitoring, anomaly detection, and analytics. Traditional tools often fall short, lacking automation and granular metric extraction.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8417"/>
            <a:ext cx="8281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Automating Network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80824"/>
            <a:ext cx="6407944" cy="1801773"/>
          </a:xfrm>
          <a:prstGeom prst="roundRect">
            <a:avLst>
              <a:gd name="adj" fmla="val 8120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780824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0381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Automated Capture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Captures live packets with configurable filters and rotates PCAP files based on time or size.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780824"/>
            <a:ext cx="6408063" cy="1801773"/>
          </a:xfrm>
          <a:prstGeom prst="roundRect">
            <a:avLst>
              <a:gd name="adj" fmla="val 8120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780824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038118"/>
            <a:ext cx="34567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Protocol-Level Detail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Extracts detailed protocol distributions for comprehensive traffic visibility.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801773"/>
          </a:xfrm>
          <a:prstGeom prst="roundRect">
            <a:avLst>
              <a:gd name="adj" fmla="val 8120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430244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Performance Metrics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142524" y="562808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Computes critical metrics like throughput, jitter, RTT, and inter-arrival statistics.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801773"/>
          </a:xfrm>
          <a:prstGeom prst="roundRect">
            <a:avLst>
              <a:gd name="adj" fmla="val 8120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36091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Structured Reporting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777282" y="562808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machine-readable JSON reports, compatible with InfluxDB for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0312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Chapter 2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51403" y="1011555"/>
            <a:ext cx="13127593" cy="1341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Complex Engineering Problem: Real-Time Network Analytics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751403" y="2675334"/>
            <a:ext cx="1312759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this framework presents significant challenges, from real-time constraints to large data handling and protocol decoding complexity.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3399" y="3603546"/>
            <a:ext cx="1299567" cy="7647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82271" y="3879771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4897636" y="3818215"/>
            <a:ext cx="332517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Multi-Module Integration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4736544" y="4379833"/>
            <a:ext cx="9088874" cy="15240"/>
          </a:xfrm>
          <a:prstGeom prst="roundRect">
            <a:avLst>
              <a:gd name="adj" fmla="val 591697"/>
            </a:avLst>
          </a:prstGeom>
          <a:solidFill>
            <a:srgbClr val="414677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556" y="4421862"/>
            <a:ext cx="2599253" cy="7647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82152" y="4615577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5547479" y="4636532"/>
            <a:ext cx="243601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Protocol Decoding</a:t>
            </a:r>
            <a:endParaRPr lang="en-US" sz="2100" dirty="0"/>
          </a:p>
        </p:txBody>
      </p:sp>
      <p:sp>
        <p:nvSpPr>
          <p:cNvPr id="12" name="Shape 8"/>
          <p:cNvSpPr/>
          <p:nvPr/>
        </p:nvSpPr>
        <p:spPr>
          <a:xfrm>
            <a:off x="5386388" y="5198150"/>
            <a:ext cx="8439031" cy="15240"/>
          </a:xfrm>
          <a:prstGeom prst="roundRect">
            <a:avLst>
              <a:gd name="adj" fmla="val 591697"/>
            </a:avLst>
          </a:prstGeom>
          <a:solidFill>
            <a:srgbClr val="41467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832" y="5240179"/>
            <a:ext cx="3898821" cy="7647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2271" y="5433893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197322" y="5454848"/>
            <a:ext cx="266140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Large Data Handling</a:t>
            </a:r>
            <a:endParaRPr lang="en-US" sz="2100" dirty="0"/>
          </a:p>
        </p:txBody>
      </p:sp>
      <p:sp>
        <p:nvSpPr>
          <p:cNvPr id="16" name="Shape 11"/>
          <p:cNvSpPr/>
          <p:nvPr/>
        </p:nvSpPr>
        <p:spPr>
          <a:xfrm>
            <a:off x="6036231" y="6016466"/>
            <a:ext cx="7789188" cy="15240"/>
          </a:xfrm>
          <a:prstGeom prst="roundRect">
            <a:avLst>
              <a:gd name="adj" fmla="val 591697"/>
            </a:avLst>
          </a:prstGeom>
          <a:solidFill>
            <a:srgbClr val="414677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989" y="6058495"/>
            <a:ext cx="5198507" cy="7647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882271" y="6252210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3"/>
          <p:cNvSpPr/>
          <p:nvPr/>
        </p:nvSpPr>
        <p:spPr>
          <a:xfrm>
            <a:off x="6847165" y="6273165"/>
            <a:ext cx="271700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Concurrency &amp; Sync</a:t>
            </a:r>
            <a:endParaRPr lang="en-US" sz="2100" dirty="0"/>
          </a:p>
        </p:txBody>
      </p:sp>
      <p:sp>
        <p:nvSpPr>
          <p:cNvPr id="20" name="Shape 14"/>
          <p:cNvSpPr/>
          <p:nvPr/>
        </p:nvSpPr>
        <p:spPr>
          <a:xfrm>
            <a:off x="6686074" y="6834783"/>
            <a:ext cx="7139345" cy="15240"/>
          </a:xfrm>
          <a:prstGeom prst="roundRect">
            <a:avLst>
              <a:gd name="adj" fmla="val 591697"/>
            </a:avLst>
          </a:prstGeom>
          <a:solidFill>
            <a:srgbClr val="414677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46" y="6876812"/>
            <a:ext cx="6498074" cy="76473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3882271" y="7070527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</a:t>
            </a:r>
            <a:endParaRPr lang="en-US" sz="2350" dirty="0"/>
          </a:p>
        </p:txBody>
      </p:sp>
      <p:sp>
        <p:nvSpPr>
          <p:cNvPr id="23" name="Text 16"/>
          <p:cNvSpPr/>
          <p:nvPr/>
        </p:nvSpPr>
        <p:spPr>
          <a:xfrm>
            <a:off x="7496889" y="7091482"/>
            <a:ext cx="291691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Constraints</a:t>
            </a:r>
            <a:endParaRPr lang="en-US" sz="2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2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Chapter 3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1572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Architecture: Modular &amp; Scalable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91500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is built on a robust, modular architecture comprising four interconnected subsystems, ensuring flexibility and maintainability.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258866"/>
            <a:ext cx="7556421" cy="32585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02258" y="6899434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InfluxDB Integration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302258" y="6145144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Analysis Layer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302258" y="5398472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Scapy Backend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302258" y="4644181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Capture Manager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776" y="389573"/>
            <a:ext cx="3668197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Core Subsystems in Detail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95776" y="1097756"/>
            <a:ext cx="2125147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Capture Manager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95776" y="1504950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Coordinates backend initialization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5776" y="1781175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Monitors file size/time thresholds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5776" y="2057400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Rotates PCAPs &amp; writes metadata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5776" y="2333625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InfluxDB streaming</a:t>
            </a:r>
            <a:endParaRPr lang="en-US" sz="11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776" y="2719626"/>
            <a:ext cx="6646664" cy="664666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5580" y="1097756"/>
            <a:ext cx="2125147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Scapy Backend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95580" y="1504950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Multi-threaded packet capture engine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5580" y="1781175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PcapWriter instances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95580" y="2057400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optional timed rotation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495580" y="2333625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BPF filters for precise sniffing</a:t>
            </a:r>
            <a:endParaRPr lang="en-US" sz="11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80" y="2719626"/>
            <a:ext cx="6646664" cy="66466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0363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Analysis Layer: Deep Dive into Traffic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Protocol Analyzer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Identifies TCP, UDP, ICMP, and other IP/non-IP traffic counts.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411" y="3942398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371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Metrics Extractor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861667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Computes throughput, packet rate, jitter, RTT, and inter-arrival times.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0307" y="299132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24293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Summary Report Generator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69042"/>
            <a:ext cx="389882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Aggregates all metrics into a consolidated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summary_report.json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4533" y="5717500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 transforms raw packet data into actionable intelligence for network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58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39" y="2679859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Chapter 4</a:t>
            </a: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614839" y="3024664"/>
            <a:ext cx="7340084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Resolving Engineering Challenges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614839" y="3837146"/>
            <a:ext cx="1340072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 tackles common complex issues in network monitoring, ensuring high performance and reliability.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9" y="4315897"/>
            <a:ext cx="6700361" cy="7027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0456" y="5194221"/>
            <a:ext cx="230909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High-speed Ingestion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90456" y="5574149"/>
            <a:ext cx="634912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Multi-threaded capture with thread-safe writing.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315897"/>
            <a:ext cx="6700361" cy="7027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0817" y="5194221"/>
            <a:ext cx="2341959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Lossless File Rotation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7490817" y="5574149"/>
            <a:ext cx="634912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On-the-fly PcapWriter swapping prevents packet loss.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9" y="6030873"/>
            <a:ext cx="6700361" cy="7027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0456" y="6909197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Latency Estimation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790456" y="7289125"/>
            <a:ext cx="634912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ICMP ID-SEQ matching &amp; TCP seq-ack RTT window.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6030873"/>
            <a:ext cx="6700361" cy="70270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90817" y="6909197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Extensibility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7490817" y="7289125"/>
            <a:ext cx="634912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abstraction for future capture mechanisms.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586" y="608409"/>
            <a:ext cx="2600682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Chapter 5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6214586" y="1016675"/>
            <a:ext cx="7687627" cy="1300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Real-World Outputs &amp; Future Directions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6214586" y="2629138"/>
            <a:ext cx="7687627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generates detailed per-file outputs and a comprehensive summary report, ideal for various applications.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14586" y="3736896"/>
            <a:ext cx="3120866" cy="390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Outputs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214586" y="4334947"/>
            <a:ext cx="359009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_metadata.json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14586" y="4748213"/>
            <a:ext cx="359009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_protocols.json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14586" y="5161478"/>
            <a:ext cx="359009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_metrics.json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14586" y="5574744"/>
            <a:ext cx="359009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summary_report.json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14586" y="6102429"/>
            <a:ext cx="3590092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JSON outputs are perfect for dashboards, ML-based anomaly detection, and SIEM pipelines.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19742" y="3736896"/>
            <a:ext cx="3422690" cy="390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Future Enhancements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0319742" y="4334947"/>
            <a:ext cx="3590092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PyShark backend for live capture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319742" y="5073491"/>
            <a:ext cx="3590092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metric streaming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319742" y="5479137"/>
            <a:ext cx="3590092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 dashboard for broader access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319742" y="6217682"/>
            <a:ext cx="3590092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for anomaly detection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0319742" y="6956227"/>
            <a:ext cx="3590092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Parallelized packet analysis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2025-11-16T21:54:42Z</dcterms:created>
  <dcterms:modified xsi:type="dcterms:W3CDTF">2025-11-16T21:54:42Z</dcterms:modified>
</cp:coreProperties>
</file>